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7" r:id="rId4"/>
    <p:sldId id="258" r:id="rId5"/>
    <p:sldId id="260" r:id="rId6"/>
    <p:sldId id="261" r:id="rId7"/>
    <p:sldId id="259" r:id="rId8"/>
    <p:sldId id="263" r:id="rId9"/>
    <p:sldId id="265" r:id="rId10"/>
    <p:sldId id="268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Kanit Light" panose="020B0604020202020204" charset="-34"/>
      <p:regular r:id="rId17"/>
    </p:embeddedFont>
    <p:embeddedFont>
      <p:font typeface="Martel Sans" panose="020B0604020202020204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10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4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35" b="1" i="0">
                <a:solidFill>
                  <a:srgbClr val="096C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61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104861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1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63460-5333-429E-BB4B-ABF421DB4A4E}" type="datetime1">
              <a:rPr lang="ru-RU" smtClean="0"/>
              <a:t>29.10.2024</a:t>
            </a:fld>
            <a:endParaRPr lang="en-US"/>
          </a:p>
        </p:txBody>
      </p:sp>
      <p:sp>
        <p:nvSpPr>
          <p:cNvPr id="104861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7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0090" y="2393879"/>
            <a:ext cx="7703820" cy="3581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44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Энергопереход в Казахстане: совместное развитие с международными партнерами</a:t>
            </a:r>
            <a:endParaRPr lang="en-US" sz="4400" b="1" dirty="0">
              <a:solidFill>
                <a:srgbClr val="006C6F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20090" y="5533311"/>
            <a:ext cx="7703820" cy="13163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ru-RU" sz="20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Генеральный директор Ассоциации «</a:t>
            </a:r>
            <a:r>
              <a:rPr lang="en-US" sz="20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ECOJER</a:t>
            </a:r>
            <a:r>
              <a:rPr lang="ru-RU" sz="20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»</a:t>
            </a:r>
            <a:endParaRPr lang="en-US" sz="2000" b="1" dirty="0">
              <a:solidFill>
                <a:srgbClr val="006C6F"/>
              </a:solidFill>
              <a:latin typeface="Kanit Light" pitchFamily="34" charset="0"/>
              <a:ea typeface="Kanit Light" pitchFamily="34" charset="-122"/>
              <a:cs typeface="Kanit Light" pitchFamily="34" charset="-120"/>
            </a:endParaRPr>
          </a:p>
          <a:p>
            <a:pPr marL="0" indent="0">
              <a:lnSpc>
                <a:spcPts val="2550"/>
              </a:lnSpc>
              <a:buNone/>
            </a:pPr>
            <a:r>
              <a:rPr lang="ru-RU" sz="2000" b="1" dirty="0" err="1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Кабжанов</a:t>
            </a:r>
            <a:r>
              <a:rPr lang="ru-RU" sz="20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Рустем</a:t>
            </a:r>
            <a:endParaRPr lang="en-US" sz="2000" b="1" dirty="0">
              <a:solidFill>
                <a:srgbClr val="006C6F"/>
              </a:solidFill>
              <a:latin typeface="Kanit Light" pitchFamily="34" charset="0"/>
              <a:ea typeface="Kanit Light" pitchFamily="34" charset="-122"/>
              <a:cs typeface="Kanit Light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20460" y="7212330"/>
            <a:ext cx="128349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Martel Sans Medium" pitchFamily="34" charset="0"/>
                <a:ea typeface="Martel Sans Medium" pitchFamily="34" charset="-122"/>
                <a:cs typeface="Martel Sans Medium" pitchFamily="34" charset="-120"/>
              </a:rPr>
              <a:t>KB</a:t>
            </a:r>
            <a:endParaRPr lang="en-US" sz="750" dirty="0"/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1" y="547799"/>
            <a:ext cx="2860843" cy="60282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386561" y="7715571"/>
            <a:ext cx="4931596" cy="401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ru-RU"/>
            </a:defPPr>
            <a:lvl1pPr indent="0">
              <a:lnSpc>
                <a:spcPts val="2550"/>
              </a:lnSpc>
              <a:buNone/>
              <a:defRPr sz="2000" b="1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defRPr>
            </a:lvl1pPr>
          </a:lstStyle>
          <a:p>
            <a:pPr algn="ctr"/>
            <a:r>
              <a:rPr lang="ru-RU" sz="1600" dirty="0"/>
              <a:t>Астана</a:t>
            </a:r>
            <a:r>
              <a:rPr sz="1600" dirty="0"/>
              <a:t>, 20</a:t>
            </a:r>
            <a:r>
              <a:rPr lang="ru-RU" sz="1600" dirty="0"/>
              <a:t>24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6" y="842006"/>
            <a:ext cx="4538353" cy="3206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96" y="3653147"/>
            <a:ext cx="2392753" cy="31018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666438" y="3953127"/>
            <a:ext cx="8501625" cy="1814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50"/>
              </a:lnSpc>
            </a:pPr>
            <a:r>
              <a:rPr lang="ru-RU" sz="28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Ассоциация «</a:t>
            </a:r>
            <a:r>
              <a:rPr lang="en-US" sz="28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ECOJER</a:t>
            </a:r>
            <a:r>
              <a:rPr lang="ru-RU" sz="28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»</a:t>
            </a:r>
          </a:p>
          <a:p>
            <a:pPr>
              <a:lnSpc>
                <a:spcPts val="2550"/>
              </a:lnSpc>
            </a:pPr>
            <a:r>
              <a:rPr lang="ru-RU" sz="28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Республика Казахстан, г. Астана</a:t>
            </a:r>
          </a:p>
          <a:p>
            <a:pPr>
              <a:lnSpc>
                <a:spcPts val="2550"/>
              </a:lnSpc>
            </a:pPr>
            <a:r>
              <a:rPr lang="ru-RU" sz="28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ул. Д. </a:t>
            </a:r>
            <a:r>
              <a:rPr lang="ru-RU" sz="2800" b="1" dirty="0" err="1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Конаева</a:t>
            </a:r>
            <a:r>
              <a:rPr lang="ru-RU" sz="28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10, БЦ «</a:t>
            </a:r>
            <a:r>
              <a:rPr lang="en-US" sz="28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Emerald Tower</a:t>
            </a:r>
            <a:r>
              <a:rPr lang="ru-RU" sz="28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»</a:t>
            </a:r>
            <a:endParaRPr lang="en-US" sz="2800" b="1" dirty="0">
              <a:solidFill>
                <a:srgbClr val="006C6F"/>
              </a:solidFill>
              <a:latin typeface="Kanit Light" pitchFamily="34" charset="0"/>
              <a:ea typeface="Kanit Light" pitchFamily="34" charset="-122"/>
              <a:cs typeface="Kanit Light" pitchFamily="34" charset="-120"/>
            </a:endParaRPr>
          </a:p>
          <a:p>
            <a:pPr>
              <a:lnSpc>
                <a:spcPts val="2550"/>
              </a:lnSpc>
            </a:pPr>
            <a:r>
              <a:rPr lang="ru-RU" sz="28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тел.: +7 7172 610 – 145</a:t>
            </a:r>
          </a:p>
          <a:p>
            <a:pPr>
              <a:lnSpc>
                <a:spcPts val="2550"/>
              </a:lnSpc>
            </a:pPr>
            <a:r>
              <a:rPr lang="en-US" sz="28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e-mail: info@ecojer.kz</a:t>
            </a:r>
            <a:endParaRPr lang="ru-RU" sz="2800" b="1" dirty="0">
              <a:solidFill>
                <a:srgbClr val="006C6F"/>
              </a:solidFill>
              <a:latin typeface="Kanit Light" pitchFamily="34" charset="0"/>
              <a:ea typeface="Kanit Light" pitchFamily="34" charset="-122"/>
              <a:cs typeface="Kanit Light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20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24036" y="445870"/>
            <a:ext cx="5517221" cy="401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en-US" sz="24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Текущая ситуация: вызовы и возможности</a:t>
            </a:r>
          </a:p>
        </p:txBody>
      </p:sp>
      <p:sp>
        <p:nvSpPr>
          <p:cNvPr id="4" name="Shape 1"/>
          <p:cNvSpPr/>
          <p:nvPr/>
        </p:nvSpPr>
        <p:spPr>
          <a:xfrm>
            <a:off x="690086" y="1415193"/>
            <a:ext cx="503277" cy="503277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90706" y="1499013"/>
            <a:ext cx="102037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1417082" y="1415193"/>
            <a:ext cx="2950250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Зависимость от ископаемого топлива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417082" y="2248512"/>
            <a:ext cx="2950250" cy="2147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Казахстан исторически полагался на угольные и нефтяные ресурсы для удовлетворения своих энергетических потребностей.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591050" y="1415193"/>
            <a:ext cx="503277" cy="503277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57737" y="1499013"/>
            <a:ext cx="169783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5318045" y="1415193"/>
            <a:ext cx="2950250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Растущий спрос на электроэнергию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318045" y="2248512"/>
            <a:ext cx="2950250" cy="1789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Экономический рост и развитие страны увеличивают нагрузку на энергетическую инфраструктуру.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90086" y="4660241"/>
            <a:ext cx="503277" cy="503277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55464" y="4744061"/>
            <a:ext cx="172403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1417082" y="4660241"/>
            <a:ext cx="3384828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Экологические проблемы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417082" y="5143992"/>
            <a:ext cx="6851094" cy="1073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Выбросы парниковых газов и загрязнение окружающей среды являются серьезными проблемами, требующими решения.</a:t>
            </a:r>
            <a:endParaRPr lang="en-US" sz="175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53554" y="7806370"/>
            <a:ext cx="1787703" cy="330989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r>
              <a:rPr lang="en-US" sz="1600" dirty="0"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ru-RU" sz="1600" dirty="0">
              <a:latin typeface="Kanit Light" pitchFamily="34" charset="0"/>
              <a:ea typeface="Kanit Light" pitchFamily="34" charset="-122"/>
              <a:cs typeface="Kanit Light" pitchFamily="34" charset="-120"/>
            </a:endParaRPr>
          </a:p>
        </p:txBody>
      </p:sp>
      <p:pic>
        <p:nvPicPr>
          <p:cNvPr id="18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1" y="424511"/>
            <a:ext cx="2867488" cy="604220"/>
          </a:xfrm>
          <a:prstGeom prst="rect">
            <a:avLst/>
          </a:prstGeom>
        </p:spPr>
      </p:pic>
      <p:sp>
        <p:nvSpPr>
          <p:cNvPr id="19" name="Shape 9"/>
          <p:cNvSpPr/>
          <p:nvPr/>
        </p:nvSpPr>
        <p:spPr>
          <a:xfrm>
            <a:off x="690086" y="6274967"/>
            <a:ext cx="503277" cy="503277"/>
          </a:xfrm>
          <a:prstGeom prst="roundRect">
            <a:avLst>
              <a:gd name="adj" fmla="val 1867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20" name="Text 10"/>
          <p:cNvSpPr/>
          <p:nvPr/>
        </p:nvSpPr>
        <p:spPr>
          <a:xfrm>
            <a:off x="855464" y="6358787"/>
            <a:ext cx="172403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 smtClean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en-US" sz="2600" dirty="0"/>
          </a:p>
        </p:txBody>
      </p:sp>
      <p:sp>
        <p:nvSpPr>
          <p:cNvPr id="21" name="Text 11"/>
          <p:cNvSpPr/>
          <p:nvPr/>
        </p:nvSpPr>
        <p:spPr>
          <a:xfrm>
            <a:off x="1417082" y="6274967"/>
            <a:ext cx="3384828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ru-RU" sz="2200" dirty="0" smtClean="0">
                <a:solidFill>
                  <a:srgbClr val="2C3249"/>
                </a:solidFill>
                <a:cs typeface="Kanit Light" pitchFamily="34" charset="-120"/>
              </a:rPr>
              <a:t>Климатические цели</a:t>
            </a:r>
            <a:endParaRPr lang="en-US" sz="2200" dirty="0"/>
          </a:p>
        </p:txBody>
      </p:sp>
      <p:sp>
        <p:nvSpPr>
          <p:cNvPr id="22" name="Text 12"/>
          <p:cNvSpPr/>
          <p:nvPr/>
        </p:nvSpPr>
        <p:spPr>
          <a:xfrm>
            <a:off x="1417082" y="6758718"/>
            <a:ext cx="6851094" cy="1073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ru-RU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Казахстан обязуется снизить выбросы парниковых газов к 2030 году на 15% от уровня 1990 года, при международной поддержке – на 25%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66075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94525" y="1808380"/>
            <a:ext cx="22860" cy="5141833"/>
          </a:xfrm>
          <a:prstGeom prst="roundRect">
            <a:avLst>
              <a:gd name="adj" fmla="val 346283"/>
            </a:avLst>
          </a:prstGeom>
          <a:solidFill>
            <a:srgbClr val="C5D2CF"/>
          </a:solidFill>
          <a:ln/>
        </p:spPr>
      </p:sp>
      <p:sp>
        <p:nvSpPr>
          <p:cNvPr id="3" name="Text 0"/>
          <p:cNvSpPr/>
          <p:nvPr/>
        </p:nvSpPr>
        <p:spPr>
          <a:xfrm>
            <a:off x="3339103" y="427692"/>
            <a:ext cx="5753525" cy="1068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2550"/>
              </a:lnSpc>
              <a:buNone/>
            </a:pPr>
            <a:r>
              <a:rPr lang="en-US" sz="24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Международные партнеры и инвесторы для устойчивого развития</a:t>
            </a:r>
          </a:p>
        </p:txBody>
      </p:sp>
      <p:sp>
        <p:nvSpPr>
          <p:cNvPr id="5" name="Shape 2"/>
          <p:cNvSpPr/>
          <p:nvPr/>
        </p:nvSpPr>
        <p:spPr>
          <a:xfrm>
            <a:off x="895085" y="2220813"/>
            <a:ext cx="659606" cy="22860"/>
          </a:xfrm>
          <a:prstGeom prst="roundRect">
            <a:avLst>
              <a:gd name="adj" fmla="val 346283"/>
            </a:avLst>
          </a:prstGeom>
          <a:solidFill>
            <a:srgbClr val="C5D2CF"/>
          </a:solidFill>
          <a:ln/>
        </p:spPr>
      </p:sp>
      <p:sp>
        <p:nvSpPr>
          <p:cNvPr id="6" name="Shape 3"/>
          <p:cNvSpPr/>
          <p:nvPr/>
        </p:nvSpPr>
        <p:spPr>
          <a:xfrm>
            <a:off x="493964" y="2020312"/>
            <a:ext cx="423982" cy="423982"/>
          </a:xfrm>
          <a:prstGeom prst="roundRect">
            <a:avLst>
              <a:gd name="adj" fmla="val 1867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62914" y="2090916"/>
            <a:ext cx="85963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742513" y="1996856"/>
            <a:ext cx="2355890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Финансирование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1742513" y="2404288"/>
            <a:ext cx="6505575" cy="904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Международные финансовые институты и частные инвесторы играют ключевую роль в предоставлении финансовых ресурсов для энергетического перехода.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895085" y="4098071"/>
            <a:ext cx="659606" cy="22860"/>
          </a:xfrm>
          <a:prstGeom prst="roundRect">
            <a:avLst>
              <a:gd name="adj" fmla="val 346283"/>
            </a:avLst>
          </a:prstGeom>
          <a:solidFill>
            <a:srgbClr val="C5D2CF"/>
          </a:solidFill>
          <a:ln/>
        </p:spPr>
      </p:sp>
      <p:sp>
        <p:nvSpPr>
          <p:cNvPr id="11" name="Shape 8"/>
          <p:cNvSpPr/>
          <p:nvPr/>
        </p:nvSpPr>
        <p:spPr>
          <a:xfrm>
            <a:off x="493964" y="3897570"/>
            <a:ext cx="423982" cy="423982"/>
          </a:xfrm>
          <a:prstGeom prst="roundRect">
            <a:avLst>
              <a:gd name="adj" fmla="val 1867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34339" y="3968174"/>
            <a:ext cx="143113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742513" y="3874115"/>
            <a:ext cx="2475309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Технические решения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1742513" y="4281547"/>
            <a:ext cx="6505575" cy="602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Иностранные компании и эксперты вносят свои ноу-хау и передовые </a:t>
            </a:r>
            <a:r>
              <a:rPr lang="en-US" sz="14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технологии</a:t>
            </a: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ru-RU" sz="14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по декарбонизации</a:t>
            </a:r>
            <a:r>
              <a:rPr lang="en-US" sz="14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.</a:t>
            </a:r>
            <a:endParaRPr lang="en-US" sz="1450" dirty="0"/>
          </a:p>
        </p:txBody>
      </p:sp>
      <p:sp>
        <p:nvSpPr>
          <p:cNvPr id="15" name="Shape 12"/>
          <p:cNvSpPr/>
          <p:nvPr/>
        </p:nvSpPr>
        <p:spPr>
          <a:xfrm>
            <a:off x="895085" y="5673864"/>
            <a:ext cx="659606" cy="22860"/>
          </a:xfrm>
          <a:prstGeom prst="roundRect">
            <a:avLst>
              <a:gd name="adj" fmla="val 346283"/>
            </a:avLst>
          </a:prstGeom>
          <a:solidFill>
            <a:srgbClr val="C5D2CF"/>
          </a:solidFill>
          <a:ln/>
        </p:spPr>
      </p:sp>
      <p:sp>
        <p:nvSpPr>
          <p:cNvPr id="18" name="Text 15"/>
          <p:cNvSpPr/>
          <p:nvPr/>
        </p:nvSpPr>
        <p:spPr>
          <a:xfrm>
            <a:off x="1742513" y="5449907"/>
            <a:ext cx="2355890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Обмен опытом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1742513" y="5857339"/>
            <a:ext cx="6505575" cy="904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Совместная работа с международными партнерами позволяет Казахстану перенимать передовые практики и извлекать уроки из глобального опыта.</a:t>
            </a:r>
            <a:endParaRPr lang="en-US" sz="145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53554" y="7806370"/>
            <a:ext cx="1787703" cy="330989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r>
              <a:rPr lang="ru-RU" sz="1600" dirty="0" smtClean="0"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ru-RU" sz="1600" dirty="0">
              <a:latin typeface="Kanit Light" pitchFamily="34" charset="0"/>
              <a:ea typeface="Kanit Light" pitchFamily="34" charset="-122"/>
              <a:cs typeface="Kanit Light" pitchFamily="34" charset="-12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493964" y="5449907"/>
            <a:ext cx="423982" cy="423982"/>
          </a:xfrm>
          <a:prstGeom prst="roundRect">
            <a:avLst>
              <a:gd name="adj" fmla="val 18671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33267" y="5543966"/>
            <a:ext cx="145375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200" dirty="0"/>
          </a:p>
        </p:txBody>
      </p:sp>
      <p:pic>
        <p:nvPicPr>
          <p:cNvPr id="22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1" y="424511"/>
            <a:ext cx="2867488" cy="60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4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00747" y="424511"/>
            <a:ext cx="5691882" cy="604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en-US" sz="24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Возможности добровольных </a:t>
            </a:r>
            <a:r>
              <a:rPr lang="en-US" sz="2400" b="1" dirty="0" err="1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рынков</a:t>
            </a:r>
            <a:r>
              <a:rPr lang="en-US" sz="24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2400" b="1" dirty="0" smtClean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и </a:t>
            </a:r>
            <a:r>
              <a:rPr lang="en-US" sz="24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статья 6 Парижского соглашения</a:t>
            </a:r>
          </a:p>
        </p:txBody>
      </p:sp>
      <p:sp>
        <p:nvSpPr>
          <p:cNvPr id="4" name="Shape 1"/>
          <p:cNvSpPr/>
          <p:nvPr/>
        </p:nvSpPr>
        <p:spPr>
          <a:xfrm>
            <a:off x="722828" y="2230272"/>
            <a:ext cx="464701" cy="464701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07971" y="2307662"/>
            <a:ext cx="94298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393984" y="2230272"/>
            <a:ext cx="3074789" cy="645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Добровольные рынки углерода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393984" y="2999654"/>
            <a:ext cx="3074789" cy="1322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Привлечение инвестиций и финансирования проектов по сокращению выбросов парниковых газов.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675227" y="2230272"/>
            <a:ext cx="464701" cy="464701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29175" y="2307662"/>
            <a:ext cx="156805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5346383" y="2230272"/>
            <a:ext cx="3074789" cy="645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Статья 6 Парижского соглашения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5346383" y="2999654"/>
            <a:ext cx="3074789" cy="1322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Возможности для международного сотрудничества и торговли углеродными единицами.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22828" y="4760469"/>
            <a:ext cx="464701" cy="464701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75467" y="4837860"/>
            <a:ext cx="159306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1393984" y="4760469"/>
            <a:ext cx="3397925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Декарбонизация экономики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393984" y="5207072"/>
            <a:ext cx="7027188" cy="6610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Использование рыночных механизмов для стимулирования сокращения выбросов в различных секторах.</a:t>
            </a:r>
            <a:endParaRPr lang="en-US" sz="1600" dirty="0"/>
          </a:p>
        </p:txBody>
      </p:sp>
      <p:pic>
        <p:nvPicPr>
          <p:cNvPr id="1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1" y="424511"/>
            <a:ext cx="2867488" cy="60422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253554" y="7806370"/>
            <a:ext cx="1787703" cy="330989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r>
              <a:rPr lang="ru-RU" sz="1600" dirty="0" smtClean="0"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ru-RU" sz="1600" dirty="0">
              <a:latin typeface="Kanit Light" pitchFamily="34" charset="0"/>
              <a:ea typeface="Kanit Light" pitchFamily="34" charset="-122"/>
              <a:cs typeface="Kanit Light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340949" y="424511"/>
            <a:ext cx="6199890" cy="663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2550"/>
              </a:lnSpc>
              <a:buNone/>
            </a:pPr>
            <a:r>
              <a:rPr lang="en-US" sz="22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Успешные кейсы реализации проектов по сокращению выбросов парниковых газов</a:t>
            </a:r>
          </a:p>
        </p:txBody>
      </p:sp>
      <p:sp>
        <p:nvSpPr>
          <p:cNvPr id="4" name="Shape 1"/>
          <p:cNvSpPr/>
          <p:nvPr/>
        </p:nvSpPr>
        <p:spPr>
          <a:xfrm>
            <a:off x="996077" y="1818859"/>
            <a:ext cx="22860" cy="4853464"/>
          </a:xfrm>
          <a:prstGeom prst="roundRect">
            <a:avLst>
              <a:gd name="adj" fmla="val 370261"/>
            </a:avLst>
          </a:prstGeom>
          <a:solidFill>
            <a:srgbClr val="C5D2CF"/>
          </a:solidFill>
          <a:ln/>
        </p:spPr>
      </p:sp>
      <p:sp>
        <p:nvSpPr>
          <p:cNvPr id="5" name="Shape 2"/>
          <p:cNvSpPr/>
          <p:nvPr/>
        </p:nvSpPr>
        <p:spPr>
          <a:xfrm>
            <a:off x="1211342" y="2260819"/>
            <a:ext cx="705326" cy="22860"/>
          </a:xfrm>
          <a:prstGeom prst="roundRect">
            <a:avLst>
              <a:gd name="adj" fmla="val 370261"/>
            </a:avLst>
          </a:prstGeom>
          <a:solidFill>
            <a:srgbClr val="C5D2CF"/>
          </a:solidFill>
          <a:ln/>
        </p:spPr>
      </p:sp>
      <p:sp>
        <p:nvSpPr>
          <p:cNvPr id="6" name="Shape 3"/>
          <p:cNvSpPr/>
          <p:nvPr/>
        </p:nvSpPr>
        <p:spPr>
          <a:xfrm>
            <a:off x="780812" y="2045554"/>
            <a:ext cx="453390" cy="453390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61549" y="2121040"/>
            <a:ext cx="91916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2115860" y="2020313"/>
            <a:ext cx="3307913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ru-RU" sz="1950" dirty="0" smtClean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Возобновляемая энергетика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2115860" y="2456082"/>
            <a:ext cx="6322814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Развитие</a:t>
            </a:r>
            <a:r>
              <a:rPr lang="en-US" sz="15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ru-RU" sz="15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возобновляемых источников энергии</a:t>
            </a:r>
            <a:r>
              <a:rPr lang="en-US" sz="15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5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 Казахстане для замещения традиционных источников энергии.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211342" y="3945792"/>
            <a:ext cx="705326" cy="22860"/>
          </a:xfrm>
          <a:prstGeom prst="roundRect">
            <a:avLst>
              <a:gd name="adj" fmla="val 370261"/>
            </a:avLst>
          </a:prstGeom>
          <a:solidFill>
            <a:srgbClr val="C5D2CF"/>
          </a:solidFill>
          <a:ln/>
        </p:spPr>
      </p:sp>
      <p:sp>
        <p:nvSpPr>
          <p:cNvPr id="11" name="Shape 8"/>
          <p:cNvSpPr/>
          <p:nvPr/>
        </p:nvSpPr>
        <p:spPr>
          <a:xfrm>
            <a:off x="780812" y="3730527"/>
            <a:ext cx="453390" cy="453390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30950" y="3806013"/>
            <a:ext cx="152995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2115860" y="3705286"/>
            <a:ext cx="3413046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Модернизация предприятий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2115860" y="4141054"/>
            <a:ext cx="6322814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Внедрение энергоэффективных технологий и оборудования на промышленных объектах.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211342" y="5630764"/>
            <a:ext cx="705326" cy="22860"/>
          </a:xfrm>
          <a:prstGeom prst="roundRect">
            <a:avLst>
              <a:gd name="adj" fmla="val 370261"/>
            </a:avLst>
          </a:prstGeom>
          <a:solidFill>
            <a:srgbClr val="C5D2CF"/>
          </a:solidFill>
          <a:ln/>
        </p:spPr>
      </p:sp>
      <p:sp>
        <p:nvSpPr>
          <p:cNvPr id="16" name="Shape 13"/>
          <p:cNvSpPr/>
          <p:nvPr/>
        </p:nvSpPr>
        <p:spPr>
          <a:xfrm>
            <a:off x="780812" y="5415499"/>
            <a:ext cx="453390" cy="453390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29759" y="5490985"/>
            <a:ext cx="155377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2115860" y="5390258"/>
            <a:ext cx="2519005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Лесовосстановление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2115860" y="5826027"/>
            <a:ext cx="6322814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Реализация проектов по посадке деревьев и сохранению лесных экосистем.</a:t>
            </a:r>
            <a:endParaRPr lang="en-US" sz="155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253554" y="7806370"/>
            <a:ext cx="1787703" cy="330989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r>
              <a:rPr lang="ru-RU" sz="1600" dirty="0" smtClean="0"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5</a:t>
            </a:r>
            <a:endParaRPr lang="ru-RU" sz="1600" dirty="0">
              <a:latin typeface="Kanit Light" pitchFamily="34" charset="0"/>
              <a:ea typeface="Kanit Light" pitchFamily="34" charset="-122"/>
              <a:cs typeface="Kanit Light" pitchFamily="34" charset="-120"/>
            </a:endParaRPr>
          </a:p>
        </p:txBody>
      </p:sp>
      <p:pic>
        <p:nvPicPr>
          <p:cNvPr id="21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1" y="424511"/>
            <a:ext cx="2867488" cy="604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11020" y="424512"/>
            <a:ext cx="5630237" cy="71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Преимущества </a:t>
            </a:r>
            <a:r>
              <a:rPr lang="en-US" sz="2200" b="1" dirty="0" err="1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привлечения</a:t>
            </a:r>
            <a:r>
              <a:rPr lang="en-US" sz="22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2200" b="1" dirty="0" err="1" smtClean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международн</a:t>
            </a:r>
            <a:r>
              <a:rPr lang="ru-RU" sz="2200" b="1" dirty="0" err="1" smtClean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ых</a:t>
            </a:r>
            <a:r>
              <a:rPr lang="en-US" sz="2200" b="1" dirty="0" smtClean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2200" b="1" dirty="0" err="1" smtClean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финанс</a:t>
            </a:r>
            <a:r>
              <a:rPr lang="ru-RU" sz="2200" b="1" dirty="0" err="1" smtClean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ов</a:t>
            </a:r>
            <a:r>
              <a:rPr lang="en-US" sz="2200" b="1" dirty="0" smtClean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22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и технологий</a:t>
            </a: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47" y="1882974"/>
            <a:ext cx="437436" cy="43743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5747" y="2495312"/>
            <a:ext cx="2187535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Финансирование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735747" y="2873574"/>
            <a:ext cx="7919085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Доступ к грантам, льготным кредитам и инвестициям для реализации проектов.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47" y="3678555"/>
            <a:ext cx="437436" cy="43743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35747" y="4290894"/>
            <a:ext cx="2187535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Технологии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735747" y="4669155"/>
            <a:ext cx="7919085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Внедрение передовых экологичных технологий и ноу-хау для повышения эффективности.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47" y="5474137"/>
            <a:ext cx="437436" cy="43743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5747" y="6086475"/>
            <a:ext cx="2187535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Экспертиза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735747" y="6464737"/>
            <a:ext cx="7919085" cy="560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Использование международного опыта и знаний для ускорения энергетической трансформации.</a:t>
            </a:r>
            <a:endParaRPr lang="en-US" sz="13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53554" y="7806370"/>
            <a:ext cx="1787703" cy="330989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r>
              <a:rPr lang="ru-RU" sz="1600" dirty="0" smtClean="0"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6</a:t>
            </a:r>
            <a:endParaRPr lang="ru-RU" sz="1600" dirty="0">
              <a:latin typeface="Kanit Light" pitchFamily="34" charset="0"/>
              <a:ea typeface="Kanit Light" pitchFamily="34" charset="-122"/>
              <a:cs typeface="Kanit Light" pitchFamily="34" charset="-120"/>
            </a:endParaRPr>
          </a:p>
        </p:txBody>
      </p:sp>
      <p:pic>
        <p:nvPicPr>
          <p:cNvPr id="14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501" y="424511"/>
            <a:ext cx="2867488" cy="604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94538" y="424511"/>
            <a:ext cx="10762593" cy="7097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2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Опыт сотрудничества с GIZ по анализу декарбонизации </a:t>
            </a:r>
            <a:r>
              <a:rPr lang="en-US" sz="2200" b="1" dirty="0" err="1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металлургического</a:t>
            </a:r>
            <a:r>
              <a:rPr lang="en-US" sz="22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2200" b="1" dirty="0" err="1" smtClean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сектора</a:t>
            </a:r>
            <a:r>
              <a:rPr lang="ru-RU" sz="2200" b="1" dirty="0" smtClean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Республики Казахстан</a:t>
            </a:r>
            <a:endParaRPr lang="en-US" sz="2200" b="1" dirty="0">
              <a:solidFill>
                <a:srgbClr val="006C6F"/>
              </a:solidFill>
              <a:latin typeface="Kanit Light" pitchFamily="34" charset="0"/>
              <a:ea typeface="Kanit Light" pitchFamily="34" charset="-122"/>
              <a:cs typeface="Kanit Light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4682275"/>
            <a:ext cx="34081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Анализ текущей ситуации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5263419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Оценка выбросов парниковых газов, технологических возможностей и экономической эффективности.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682275"/>
            <a:ext cx="37621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Разработка дорожной карты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526341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Определение приоритетных направлений и мероприятий для снижения углеродного следа.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682275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Международное сотрудничество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561774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Привлечение экспертизы и финансирования от GIZ для поддержки трансформации.</a:t>
            </a:r>
            <a:endParaRPr lang="en-US" sz="1750" dirty="0"/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1" y="424511"/>
            <a:ext cx="2867488" cy="6042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719405" y="7783832"/>
            <a:ext cx="1787703" cy="330989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r>
              <a:rPr lang="ru-RU" sz="1600" dirty="0" smtClean="0"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7</a:t>
            </a:r>
            <a:endParaRPr lang="ru-RU" sz="1600" dirty="0">
              <a:latin typeface="Kanit Light" pitchFamily="34" charset="0"/>
              <a:ea typeface="Kanit Light" pitchFamily="34" charset="-122"/>
              <a:cs typeface="Kanit Light" pitchFamily="34" charset="-120"/>
            </a:endParaRPr>
          </a:p>
        </p:txBody>
      </p:sp>
      <p:pic>
        <p:nvPicPr>
          <p:cNvPr id="1028" name="Picture 4" descr="GIZ - Donors.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7" y="1460089"/>
            <a:ext cx="13673959" cy="26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369924" y="424512"/>
            <a:ext cx="5671333" cy="10652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2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Вовлечение местных сообществ и поддержка социальных аспектов трансформации</a:t>
            </a:r>
          </a:p>
        </p:txBody>
      </p:sp>
      <p:sp>
        <p:nvSpPr>
          <p:cNvPr id="4" name="Shape 1"/>
          <p:cNvSpPr/>
          <p:nvPr/>
        </p:nvSpPr>
        <p:spPr>
          <a:xfrm>
            <a:off x="605050" y="2423600"/>
            <a:ext cx="3751421" cy="2181582"/>
          </a:xfrm>
          <a:prstGeom prst="roundRect">
            <a:avLst>
              <a:gd name="adj" fmla="val 395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17815" y="2636365"/>
            <a:ext cx="2964061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Социальные программы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817815" y="3079873"/>
            <a:ext cx="3325892" cy="1312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Реализация инициатив по поддержке уязвимых групп населения и создание новых рабочих мест.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561616" y="2423600"/>
            <a:ext cx="3751421" cy="2181582"/>
          </a:xfrm>
          <a:prstGeom prst="roundRect">
            <a:avLst>
              <a:gd name="adj" fmla="val 395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774381" y="2636365"/>
            <a:ext cx="2869049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Диалог с сообществами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4774381" y="3079873"/>
            <a:ext cx="3325892" cy="984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Вовлечение местных жителей в обсуждение и принятие решений по энергопереходу.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05050" y="4810327"/>
            <a:ext cx="7707868" cy="1525310"/>
          </a:xfrm>
          <a:prstGeom prst="roundRect">
            <a:avLst>
              <a:gd name="adj" fmla="val 564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17815" y="5023092"/>
            <a:ext cx="2870121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Справедливый переход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817815" y="5466599"/>
            <a:ext cx="7282339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Смягчение негативных социальных последствий и обеспечение устойчивого развития регионов.</a:t>
            </a:r>
            <a:endParaRPr lang="en-US" sz="1600" dirty="0"/>
          </a:p>
        </p:txBody>
      </p:sp>
      <p:pic>
        <p:nvPicPr>
          <p:cNvPr id="13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1" y="655376"/>
            <a:ext cx="2867488" cy="6042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253554" y="7806370"/>
            <a:ext cx="1787703" cy="330989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r>
              <a:rPr lang="ru-RU" sz="1600" dirty="0" smtClean="0"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9</a:t>
            </a:r>
            <a:endParaRPr lang="ru-RU" sz="1600" dirty="0">
              <a:latin typeface="Kanit Light" pitchFamily="34" charset="0"/>
              <a:ea typeface="Kanit Light" pitchFamily="34" charset="-122"/>
              <a:cs typeface="Kanit Light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08470" y="365522"/>
            <a:ext cx="5734254" cy="7132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buNone/>
            </a:pPr>
            <a:r>
              <a:rPr lang="en-US" sz="2400" b="1" dirty="0" err="1" smtClean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Заключение</a:t>
            </a:r>
            <a:r>
              <a:rPr lang="ru-RU" sz="2400" b="1" dirty="0" smtClean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2400" b="1" dirty="0" smtClean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и </a:t>
            </a:r>
            <a:r>
              <a:rPr lang="en-US" sz="2400" b="1" dirty="0">
                <a:solidFill>
                  <a:srgbClr val="006C6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ключевые сообщения для аудитории</a:t>
            </a:r>
          </a:p>
        </p:txBody>
      </p:sp>
      <p:sp>
        <p:nvSpPr>
          <p:cNvPr id="4" name="Shape 1"/>
          <p:cNvSpPr/>
          <p:nvPr/>
        </p:nvSpPr>
        <p:spPr>
          <a:xfrm>
            <a:off x="6187678" y="190835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91036" y="1993367"/>
            <a:ext cx="1034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6924794" y="1908356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Лидерство в энергопереходе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924794" y="2753104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Д</a:t>
            </a:r>
            <a:r>
              <a:rPr lang="en-US" sz="17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емонстр</a:t>
            </a:r>
            <a:r>
              <a:rPr lang="ru-RU" sz="17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ация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приверженност</a:t>
            </a:r>
            <a:r>
              <a:rPr lang="ru-RU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и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к устойчивому развитию и </a:t>
            </a:r>
            <a:r>
              <a:rPr lang="en-US" sz="1750" dirty="0" err="1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зеленой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трансформации</a:t>
            </a:r>
            <a:r>
              <a:rPr lang="ru-RU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способствует увеличению возможностей привлечения климатических инвестиций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079355" y="190835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248423" y="1993367"/>
            <a:ext cx="17216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816471" y="1908356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Международное сотрудничество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816471" y="2753104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Привлечение партнеров позволяет ускорить внедрение лучших практик и технологий.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187678" y="58168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55318" y="5901847"/>
            <a:ext cx="17490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6924794" y="58168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Комплексный подход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924794" y="6307255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sz="17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Энергопереход</a:t>
            </a:r>
            <a:r>
              <a:rPr lang="ru-RU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– не просто сокращение выбросов парниковых газов, за которые отвечают экологи, но и трансформация экономики, науки, общества, ввиду чего </a:t>
            </a:r>
            <a:r>
              <a:rPr lang="ru-RU" sz="1750" dirty="0" err="1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энергопереход</a:t>
            </a:r>
            <a:r>
              <a:rPr lang="ru-RU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является правительственной задачей</a:t>
            </a:r>
            <a:r>
              <a:rPr lang="en-US" sz="1750" dirty="0" smtClean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.</a:t>
            </a:r>
            <a:endParaRPr lang="en-US" sz="1750" dirty="0"/>
          </a:p>
        </p:txBody>
      </p:sp>
      <p:pic>
        <p:nvPicPr>
          <p:cNvPr id="1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691" y="370616"/>
            <a:ext cx="2867488" cy="60422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719405" y="7783832"/>
            <a:ext cx="1787703" cy="330989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r>
              <a:rPr lang="ru-RU" sz="1600" dirty="0" smtClean="0"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10</a:t>
            </a:r>
            <a:endParaRPr lang="ru-RU" sz="1600" dirty="0">
              <a:latin typeface="Kanit Light" pitchFamily="34" charset="0"/>
              <a:ea typeface="Kanit Light" pitchFamily="34" charset="-122"/>
              <a:cs typeface="Kanit Light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535</Words>
  <Application>Microsoft Office PowerPoint</Application>
  <PresentationFormat>Произвольный</PresentationFormat>
  <Paragraphs>101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Martel Sans Medium</vt:lpstr>
      <vt:lpstr>Calibri</vt:lpstr>
      <vt:lpstr>Kanit Light</vt:lpstr>
      <vt:lpstr>Martel Sans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k.baltabayev@ecojer.kz</cp:lastModifiedBy>
  <cp:revision>12</cp:revision>
  <dcterms:created xsi:type="dcterms:W3CDTF">2024-10-28T12:02:05Z</dcterms:created>
  <dcterms:modified xsi:type="dcterms:W3CDTF">2024-10-29T07:57:46Z</dcterms:modified>
</cp:coreProperties>
</file>